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61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b="1" dirty="0">
                <a:latin typeface="Times New Roman"/>
                <a:ea typeface="Calibri"/>
                <a:cs typeface="Arial"/>
              </a:rPr>
              <a:t>Detection of antibiotics residues in milk</a:t>
            </a:r>
            <a:r>
              <a:rPr lang="en-US" sz="3600" dirty="0">
                <a:ea typeface="Calibri"/>
                <a:cs typeface="Arial"/>
              </a:rPr>
              <a:t/>
            </a:r>
            <a:br>
              <a:rPr lang="en-US" sz="3600" dirty="0">
                <a:ea typeface="Calibri"/>
                <a:cs typeface="Arial"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382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sz="2800" dirty="0">
                <a:latin typeface="Times New Roman"/>
                <a:ea typeface="Calibri"/>
                <a:cs typeface="Arial"/>
              </a:rPr>
              <a:t>Antibiotics residues in milk, particularly those in </a:t>
            </a:r>
            <a:r>
              <a:rPr lang="en-US" sz="2800" dirty="0" err="1">
                <a:latin typeface="Times New Roman"/>
                <a:ea typeface="Calibri"/>
                <a:cs typeface="Arial"/>
              </a:rPr>
              <a:t>pencillin</a:t>
            </a:r>
            <a:r>
              <a:rPr lang="en-US" sz="2800" dirty="0">
                <a:latin typeface="Times New Roman"/>
                <a:ea typeface="Calibri"/>
                <a:cs typeface="Arial"/>
              </a:rPr>
              <a:t>, are undesirable not only from the standpoint of health, but also because the </a:t>
            </a:r>
            <a:r>
              <a:rPr lang="en-US" sz="2800" dirty="0" smtClean="0">
                <a:latin typeface="Times New Roman"/>
                <a:ea typeface="Calibri"/>
              </a:rPr>
              <a:t>presence </a:t>
            </a:r>
            <a:r>
              <a:rPr lang="en-US" sz="2800" dirty="0">
                <a:latin typeface="Times New Roman"/>
                <a:ea typeface="Calibri"/>
              </a:rPr>
              <a:t>of antibiotic residues in milk  may lead to: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1975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50091"/>
          </a:xfrm>
        </p:spPr>
        <p:txBody>
          <a:bodyPr/>
          <a:lstStyle/>
          <a:p>
            <a:pPr marL="342900" lvl="0" indent="-342900" algn="just" rtl="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>
                <a:latin typeface="Times New Roman"/>
                <a:ea typeface="Calibri"/>
                <a:cs typeface="Arial"/>
              </a:rPr>
              <a:t>inhibit the desired growth of microorganisms in fermented dairy products.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>
                <a:latin typeface="Times New Roman"/>
                <a:ea typeface="Calibri"/>
                <a:cs typeface="Arial"/>
              </a:rPr>
              <a:t>Selling milk with antibiotics is illegal in many countries as it may have harmful effects on people, lead to allergic reactions in sensitive consumers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>
                <a:latin typeface="Times New Roman"/>
                <a:ea typeface="Calibri"/>
                <a:cs typeface="Arial"/>
              </a:rPr>
              <a:t> Development resistant strains of bacteria.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35251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latin typeface="Times New Roman"/>
                <a:ea typeface="Calibri"/>
                <a:cs typeface="Arial"/>
              </a:rPr>
              <a:t>Aim: </a:t>
            </a:r>
            <a:r>
              <a:rPr lang="en-US" sz="2800" dirty="0">
                <a:latin typeface="Times New Roman"/>
                <a:ea typeface="Calibri"/>
                <a:cs typeface="Arial"/>
              </a:rPr>
              <a:t>To detect of antibiotic residues in raw milk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latin typeface="Times New Roman"/>
                <a:ea typeface="Calibri"/>
                <a:cs typeface="Arial"/>
              </a:rPr>
              <a:t>Equipment: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800" dirty="0">
                <a:latin typeface="Times New Roman"/>
                <a:ea typeface="Calibri"/>
                <a:cs typeface="Arial"/>
              </a:rPr>
              <a:t>1. Milk sample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800" dirty="0">
                <a:latin typeface="Times New Roman"/>
                <a:ea typeface="Calibri"/>
                <a:cs typeface="Arial"/>
              </a:rPr>
              <a:t>2. Nutrient agar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800" dirty="0">
                <a:latin typeface="Times New Roman"/>
                <a:ea typeface="Calibri"/>
                <a:cs typeface="Arial"/>
              </a:rPr>
              <a:t>3. Sensitive bacteria for all kinds of antibiotics (</a:t>
            </a:r>
            <a:r>
              <a:rPr lang="en-US" sz="2800" i="1" dirty="0" err="1">
                <a:latin typeface="Times New Roman"/>
                <a:ea typeface="Calibri"/>
                <a:cs typeface="Arial"/>
              </a:rPr>
              <a:t>Geobacillus</a:t>
            </a:r>
            <a:r>
              <a:rPr lang="en-US" sz="28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800" i="1" dirty="0" err="1">
                <a:latin typeface="Times New Roman"/>
                <a:ea typeface="Calibri"/>
                <a:cs typeface="Arial"/>
              </a:rPr>
              <a:t>stearothermophillus</a:t>
            </a:r>
            <a:r>
              <a:rPr lang="en-US" sz="2800" i="1" dirty="0">
                <a:latin typeface="Times New Roman"/>
                <a:ea typeface="Calibri"/>
                <a:cs typeface="Arial"/>
              </a:rPr>
              <a:t>)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800" dirty="0">
                <a:latin typeface="Times New Roman"/>
                <a:ea typeface="Calibri"/>
                <a:cs typeface="Arial"/>
              </a:rPr>
              <a:t>4. Paper disks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109728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26960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latin typeface="Times New Roman"/>
                <a:ea typeface="Calibri"/>
                <a:cs typeface="Arial"/>
              </a:rPr>
              <a:t>Procedure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800" dirty="0">
                <a:latin typeface="Times New Roman"/>
                <a:ea typeface="Calibri"/>
                <a:cs typeface="Arial"/>
              </a:rPr>
              <a:t>1. Prepare agar medium containing </a:t>
            </a:r>
            <a:r>
              <a:rPr lang="en-US" sz="2800" i="1" dirty="0" err="1">
                <a:latin typeface="Times New Roman"/>
                <a:ea typeface="Calibri"/>
                <a:cs typeface="Arial"/>
              </a:rPr>
              <a:t>Geobacillus</a:t>
            </a:r>
            <a:r>
              <a:rPr lang="en-US" sz="28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800" i="1" dirty="0" err="1">
                <a:latin typeface="Times New Roman"/>
                <a:ea typeface="Calibri"/>
                <a:cs typeface="Arial"/>
              </a:rPr>
              <a:t>stearothermophillus</a:t>
            </a:r>
            <a:r>
              <a:rPr lang="en-US" sz="2800" dirty="0">
                <a:latin typeface="Times New Roman"/>
                <a:ea typeface="Calibri"/>
                <a:cs typeface="Arial"/>
              </a:rPr>
              <a:t>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800" dirty="0">
                <a:latin typeface="Times New Roman"/>
                <a:ea typeface="Calibri"/>
                <a:cs typeface="Arial"/>
              </a:rPr>
              <a:t>2. Dip the paper discs into the milk sample and place on the plate.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800" dirty="0">
                <a:latin typeface="Times New Roman"/>
                <a:ea typeface="Calibri"/>
                <a:cs typeface="Arial"/>
              </a:rPr>
              <a:t>3. Incubate the plate for 24 h to 48 h at 37C°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800" dirty="0">
                <a:latin typeface="Times New Roman"/>
                <a:ea typeface="Calibri"/>
                <a:cs typeface="Arial"/>
              </a:rPr>
              <a:t> 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latin typeface="Times New Roman"/>
                <a:ea typeface="Calibri"/>
                <a:cs typeface="Arial"/>
              </a:rPr>
              <a:t>Results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800" dirty="0">
                <a:latin typeface="Times New Roman"/>
                <a:ea typeface="Calibri"/>
                <a:cs typeface="Arial"/>
              </a:rPr>
              <a:t>If there is antibiotic in the milk it will be inhibit growth of bacteria, produced a circle of inhibition around the disc 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02324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sz="2800" dirty="0">
                <a:latin typeface="Times New Roman"/>
                <a:ea typeface="Calibri"/>
                <a:cs typeface="Arial"/>
              </a:rPr>
              <a:t>Early qualitative and quantitative tests were time consuming and because results were not available for several hours, not suited to screening of milk prior to receipt.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sz="2800" dirty="0">
                <a:latin typeface="Times New Roman"/>
                <a:ea typeface="Calibri"/>
                <a:cs typeface="Arial"/>
              </a:rPr>
              <a:t>A number of manufactures now market test kits that enable the handlers to screen milk for drug residues prior to pick up and/or receipt at the milk plant.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21841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91200"/>
          </a:xfrm>
        </p:spPr>
        <p:txBody>
          <a:bodyPr>
            <a:normAutofit fontScale="85000" lnSpcReduction="20000"/>
          </a:bodyPr>
          <a:lstStyle/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sz="2800" dirty="0">
                <a:latin typeface="Times New Roman"/>
                <a:ea typeface="Calibri"/>
                <a:cs typeface="Arial"/>
              </a:rPr>
              <a:t>Classification of antibiotics detection tests in milk: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>
                <a:latin typeface="Times New Roman"/>
                <a:ea typeface="Calibri"/>
                <a:cs typeface="Arial"/>
              </a:rPr>
              <a:t>Test based on acid production by the lactic acid bacteria such as </a:t>
            </a:r>
            <a:r>
              <a:rPr lang="en-US" sz="2800" i="1" dirty="0">
                <a:latin typeface="Times New Roman"/>
                <a:ea typeface="Calibri"/>
                <a:cs typeface="Arial"/>
              </a:rPr>
              <a:t>Streptococcus thermophiles</a:t>
            </a:r>
            <a:r>
              <a:rPr lang="en-US" sz="2800" dirty="0">
                <a:latin typeface="Times New Roman"/>
                <a:ea typeface="Calibri"/>
                <a:cs typeface="Arial"/>
              </a:rPr>
              <a:t> and </a:t>
            </a:r>
            <a:r>
              <a:rPr lang="en-US" sz="2800" i="1" dirty="0">
                <a:latin typeface="Times New Roman"/>
                <a:ea typeface="Calibri"/>
                <a:cs typeface="Arial"/>
              </a:rPr>
              <a:t>Lactobacillus </a:t>
            </a:r>
            <a:r>
              <a:rPr lang="en-US" sz="2800" i="1" dirty="0" err="1">
                <a:latin typeface="Times New Roman"/>
                <a:ea typeface="Calibri"/>
                <a:cs typeface="Arial"/>
              </a:rPr>
              <a:t>bulgaricus</a:t>
            </a:r>
            <a:r>
              <a:rPr lang="en-US" sz="2800" dirty="0">
                <a:latin typeface="Times New Roman"/>
                <a:ea typeface="Calibri"/>
                <a:cs typeface="Arial"/>
              </a:rPr>
              <a:t>.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>
                <a:latin typeface="Times New Roman"/>
                <a:ea typeface="Calibri"/>
                <a:cs typeface="Arial"/>
              </a:rPr>
              <a:t>Tests based on reduction of dyes e.g. Methylene blue, </a:t>
            </a:r>
            <a:r>
              <a:rPr lang="en-US" sz="2800" dirty="0" err="1">
                <a:latin typeface="Times New Roman"/>
                <a:ea typeface="Calibri"/>
                <a:cs typeface="Arial"/>
              </a:rPr>
              <a:t>Resazurine</a:t>
            </a:r>
            <a:r>
              <a:rPr lang="en-US" sz="2800" dirty="0">
                <a:latin typeface="Times New Roman"/>
                <a:ea typeface="Calibri"/>
                <a:cs typeface="Arial"/>
              </a:rPr>
              <a:t> and </a:t>
            </a:r>
            <a:r>
              <a:rPr lang="en-US" sz="2800" dirty="0" err="1">
                <a:latin typeface="Times New Roman"/>
                <a:ea typeface="Calibri"/>
                <a:cs typeface="Arial"/>
              </a:rPr>
              <a:t>Tripheyltetrazolium</a:t>
            </a:r>
            <a:r>
              <a:rPr lang="en-US" sz="2800" dirty="0">
                <a:latin typeface="Times New Roman"/>
                <a:ea typeface="Calibri"/>
                <a:cs typeface="Arial"/>
              </a:rPr>
              <a:t> chloride (TTC).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>
                <a:latin typeface="Times New Roman"/>
                <a:ea typeface="Calibri"/>
                <a:cs typeface="Arial"/>
              </a:rPr>
              <a:t>Test based on planting procedures (Growth inhibition tests) e.g. Cylinder plate method, Disc Assay method and Well Diffusion method.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>
                <a:latin typeface="Times New Roman"/>
                <a:ea typeface="Calibri"/>
                <a:cs typeface="Arial"/>
              </a:rPr>
              <a:t>Recent methods (e.g. Tests based on monoclonal antibody technology, p-enzyme test, Radioimmunoassay method).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94477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302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Detection of antibiotics residues in milk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Detection of antibiotics residues in milk </dc:title>
  <dc:creator>Saleh Hadi</dc:creator>
  <cp:lastModifiedBy>Saleh Hadi</cp:lastModifiedBy>
  <cp:revision>8</cp:revision>
  <dcterms:created xsi:type="dcterms:W3CDTF">2006-08-16T00:00:00Z</dcterms:created>
  <dcterms:modified xsi:type="dcterms:W3CDTF">2019-07-15T12:02:11Z</dcterms:modified>
</cp:coreProperties>
</file>